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310" r:id="rId2"/>
    <p:sldId id="270" r:id="rId3"/>
    <p:sldId id="271" r:id="rId4"/>
    <p:sldId id="257" r:id="rId5"/>
    <p:sldId id="258" r:id="rId6"/>
    <p:sldId id="265" r:id="rId7"/>
    <p:sldId id="262" r:id="rId8"/>
    <p:sldId id="267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272" r:id="rId18"/>
    <p:sldId id="273" r:id="rId19"/>
    <p:sldId id="274" r:id="rId20"/>
    <p:sldId id="309" r:id="rId21"/>
    <p:sldId id="285" r:id="rId22"/>
    <p:sldId id="277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283" r:id="rId31"/>
    <p:sldId id="327" r:id="rId32"/>
    <p:sldId id="328" r:id="rId33"/>
    <p:sldId id="329" r:id="rId34"/>
    <p:sldId id="330" r:id="rId35"/>
    <p:sldId id="331" r:id="rId36"/>
    <p:sldId id="303" r:id="rId37"/>
    <p:sldId id="296" r:id="rId38"/>
    <p:sldId id="300" r:id="rId39"/>
    <p:sldId id="311" r:id="rId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91" autoAdjust="0"/>
    <p:restoredTop sz="86377" autoAdjust="0"/>
  </p:normalViewPr>
  <p:slideViewPr>
    <p:cSldViewPr>
      <p:cViewPr varScale="1">
        <p:scale>
          <a:sx n="76" d="100"/>
          <a:sy n="76" d="100"/>
        </p:scale>
        <p:origin x="-10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718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4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909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70AD9F-C2B4-48BE-8114-24FDAC329217}" type="datetimeFigureOut">
              <a:rPr lang="en-US" smtClean="0"/>
              <a:pPr/>
              <a:t>27-10-2017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98C425-6B4F-4357-840B-DE8E48E90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0" y="-41275"/>
            <a:ext cx="9144000" cy="4770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262626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IN" sz="40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WELCOME</a:t>
            </a:r>
            <a:endParaRPr lang="en-US" sz="4000" b="1" dirty="0">
              <a:solidFill>
                <a:srgbClr val="262626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algn="ctr"/>
            <a:r>
              <a:rPr lang="en-US" sz="4400" b="1" dirty="0">
                <a:solidFill>
                  <a:srgbClr val="990000"/>
                </a:solidFill>
                <a:latin typeface="Microsoft Sans Serif" pitchFamily="34" charset="0"/>
                <a:cs typeface="Microsoft Sans Serif" pitchFamily="34" charset="0"/>
              </a:rPr>
              <a:t>  </a:t>
            </a:r>
            <a:r>
              <a:rPr lang="en-US" sz="4400" b="1" u="sng" dirty="0" smtClean="0">
                <a:solidFill>
                  <a:srgbClr val="C00000"/>
                </a:solidFill>
              </a:rPr>
              <a:t>OBSERVATIONS of Hazardous audit committee installation at Ammonia </a:t>
            </a:r>
            <a:r>
              <a:rPr lang="en-US" sz="4400" b="1" u="sng" dirty="0" err="1" smtClean="0">
                <a:solidFill>
                  <a:srgbClr val="C00000"/>
                </a:solidFill>
              </a:rPr>
              <a:t>storage,Chlorination</a:t>
            </a:r>
            <a:r>
              <a:rPr lang="en-US" sz="4400" b="1" u="sng" dirty="0" smtClean="0">
                <a:solidFill>
                  <a:srgbClr val="C00000"/>
                </a:solidFill>
              </a:rPr>
              <a:t> </a:t>
            </a:r>
            <a:r>
              <a:rPr lang="en-US" sz="4400" b="1" u="sng" dirty="0" err="1" smtClean="0">
                <a:solidFill>
                  <a:srgbClr val="C00000"/>
                </a:solidFill>
              </a:rPr>
              <a:t>Section,Acid</a:t>
            </a:r>
            <a:r>
              <a:rPr lang="en-US" sz="4400" b="1" u="sng" dirty="0" smtClean="0">
                <a:solidFill>
                  <a:srgbClr val="C00000"/>
                </a:solidFill>
              </a:rPr>
              <a:t> tanks and Gas storage areas</a:t>
            </a:r>
          </a:p>
          <a:p>
            <a:pPr algn="ctr"/>
            <a:r>
              <a:rPr lang="en-US" sz="4400" b="1" u="sng" dirty="0" smtClean="0">
                <a:solidFill>
                  <a:srgbClr val="C00000"/>
                </a:solidFill>
              </a:rPr>
              <a:t>Visit No-2.</a:t>
            </a:r>
            <a:endParaRPr lang="en-US" sz="4400" b="1" dirty="0">
              <a:solidFill>
                <a:srgbClr val="C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52400" y="5429250"/>
          <a:ext cx="1143000" cy="1428750"/>
        </p:xfrm>
        <a:graphic>
          <a:graphicData uri="http://schemas.openxmlformats.org/presentationml/2006/ole">
            <p:oleObj spid="_x0000_s1026" name="Bitmap Image" r:id="rId3" imgW="3648584" imgH="5409524" progId="PBrush">
              <p:embed/>
            </p:oleObj>
          </a:graphicData>
        </a:graphic>
      </p:graphicFrame>
      <p:pic>
        <p:nvPicPr>
          <p:cNvPr id="5" name="Picture 4" descr="http://tse1.mm.bing.net/th?&amp;id=OIP.M5734533636f62463a8bfd181d1e2ca92H0&amp;w=300&amp;h=300&amp;c=0&amp;pid=1.9&amp;rs=0&amp;p=0&amp;url=http%3A%2F%2Fampmoutsourcing.com%2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95800"/>
            <a:ext cx="2514600" cy="2362200"/>
          </a:xfrm>
          <a:prstGeom prst="rect">
            <a:avLst/>
          </a:prstGeom>
          <a:noFill/>
        </p:spPr>
      </p:pic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814_143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43600"/>
          </a:xfrm>
        </p:spPr>
      </p:pic>
      <p:sp>
        <p:nvSpPr>
          <p:cNvPr id="5" name="TextBox 4"/>
          <p:cNvSpPr txBox="1"/>
          <p:nvPr/>
        </p:nvSpPr>
        <p:spPr>
          <a:xfrm>
            <a:off x="0" y="6019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Support Channel of Walkway Path is highly Corroded and requires</a:t>
            </a:r>
          </a:p>
          <a:p>
            <a:pPr algn="ctr"/>
            <a:r>
              <a:rPr lang="en-US" dirty="0" smtClean="0"/>
              <a:t>Replacement in Ammonia Tank-C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133600" y="4495800"/>
            <a:ext cx="1676400" cy="1524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3314700" y="5219700"/>
            <a:ext cx="1295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3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81200" y="-1981200"/>
            <a:ext cx="51816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102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Algae contamination in the insulation line is observed, replacement of insulation is required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933700" y="3086100"/>
            <a:ext cx="2971800" cy="1828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3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67400"/>
            <a:ext cx="857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One strip is missing in the staircase of Ammonia Tank-C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7277100" y="5067300"/>
            <a:ext cx="12192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2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8703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Materials in the mechanical store room is found in disorganized manner at Ammonia Storage</a:t>
            </a:r>
            <a:endParaRPr lang="en-US" sz="2400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4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Vegetation is to cleared around the pipelines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343400" y="4724400"/>
            <a:ext cx="19050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5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4102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Concrete slab is damaged at the base floor of Ammonia flare stack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381500" y="4457700"/>
            <a:ext cx="1143000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44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Proper support missing in the vent line at ammonia Storage section.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2362200" y="3505200"/>
            <a:ext cx="40386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Chlorination installation at Ammonia Storage</a:t>
            </a:r>
            <a:endParaRPr lang="en-US" sz="2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/>
              <a:t>MSDS board installation is required.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Do’s and don’t board is to be installed.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Safety precaution board is required.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Wind Sock in the vicinity area is to be installed.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Chlorine scrubber system is not working due to leakage in the caustic lye solution storage tank, the same is to be corrected.</a:t>
            </a:r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1"/>
            <a:ext cx="1447799" cy="609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Chlorine installation at Raw Water treatment Plant</a:t>
            </a:r>
            <a:endParaRPr lang="en-US" sz="3200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4478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1"/>
            <a:ext cx="990599" cy="533399"/>
          </a:xfrm>
          <a:prstGeom prst="rect">
            <a:avLst/>
          </a:prstGeom>
          <a:noFill/>
        </p:spPr>
      </p:pic>
      <p:pic>
        <p:nvPicPr>
          <p:cNvPr id="9" name="Picture 8" descr="20170817_142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447800"/>
            <a:ext cx="4800600" cy="4648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6211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Now, </a:t>
            </a:r>
            <a:r>
              <a:rPr lang="en-US" dirty="0" smtClean="0"/>
              <a:t>The Ton Cylinders found stacked as per IS standard.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257300" y="5219700"/>
            <a:ext cx="2057400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0600" y="4191000"/>
            <a:ext cx="3200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609600" y="4572000"/>
            <a:ext cx="2057400" cy="1295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209800" y="4267200"/>
            <a:ext cx="2057400" cy="1905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57800" y="62116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Then, the ton cylinders were not stacked as per IS standard.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Chlorination system at TG Cooling Tower.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MSDS board installation is required.</a:t>
            </a:r>
          </a:p>
          <a:p>
            <a:r>
              <a:rPr lang="en-US" dirty="0" smtClean="0"/>
              <a:t>Hose arrangement at the vicinity of chlorination house is required.</a:t>
            </a:r>
          </a:p>
          <a:p>
            <a:r>
              <a:rPr lang="en-US" dirty="0" smtClean="0"/>
              <a:t>Do’s and Don’t board in both </a:t>
            </a:r>
            <a:r>
              <a:rPr lang="en-US" dirty="0" err="1" smtClean="0"/>
              <a:t>hindi</a:t>
            </a:r>
            <a:r>
              <a:rPr lang="en-US" dirty="0" smtClean="0"/>
              <a:t> and </a:t>
            </a:r>
            <a:r>
              <a:rPr lang="en-US" dirty="0" err="1" smtClean="0"/>
              <a:t>oriya</a:t>
            </a:r>
            <a:r>
              <a:rPr lang="en-US" dirty="0" smtClean="0"/>
              <a:t> language should be installed.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Image result for iffco logo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"/>
            <a:ext cx="12953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Ammonia storage section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Steps involved in the audit</a:t>
            </a:r>
          </a:p>
          <a:p>
            <a:r>
              <a:rPr lang="en-US" dirty="0" smtClean="0"/>
              <a:t>Verification of inspection report of all pressure tanks of refrigeration system; found normal.</a:t>
            </a:r>
          </a:p>
          <a:p>
            <a:r>
              <a:rPr lang="en-US" dirty="0" smtClean="0"/>
              <a:t>Instrumentation Bypass logics of all equipments checked found normal.</a:t>
            </a:r>
          </a:p>
          <a:p>
            <a:r>
              <a:rPr lang="en-US" dirty="0" smtClean="0"/>
              <a:t>Safety accessories, availability and status checked found normal.</a:t>
            </a:r>
          </a:p>
          <a:p>
            <a:r>
              <a:rPr lang="en-US" dirty="0" smtClean="0"/>
              <a:t>Wind Socks at 03 different locations as per HAZOP recommendation found in intact condition.</a:t>
            </a:r>
          </a:p>
        </p:txBody>
      </p:sp>
      <p:pic>
        <p:nvPicPr>
          <p:cNvPr id="5" name="Picture 2" descr="Image result for iffco logo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"/>
            <a:ext cx="16001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15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64818" y="-864818"/>
            <a:ext cx="5410200" cy="713983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9144000" cy="121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Chlorine scrubber not placed properly and unwanted materials found in the chlorine house at TG </a:t>
            </a:r>
            <a:r>
              <a:rPr lang="en-US" smtClean="0"/>
              <a:t>cooling tower.</a:t>
            </a:r>
            <a:endParaRPr lang="en-US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76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70816_153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05400" cy="5867400"/>
          </a:xfrm>
          <a:prstGeom prst="rect">
            <a:avLst/>
          </a:prstGeom>
        </p:spPr>
      </p:pic>
      <p:pic>
        <p:nvPicPr>
          <p:cNvPr id="12" name="Picture 11" descr="20170816_153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0"/>
            <a:ext cx="4038600" cy="5867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943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Proper Cleaning is required at pumping and roadways at FO tank area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447800" y="4800600"/>
            <a:ext cx="12954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43200" y="4267200"/>
            <a:ext cx="50292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0"/>
            <a:ext cx="1752600" cy="838199"/>
          </a:xfrm>
          <a:prstGeom prst="rect">
            <a:avLst/>
          </a:prstGeom>
          <a:noFill/>
        </p:spPr>
      </p:pic>
      <p:pic>
        <p:nvPicPr>
          <p:cNvPr id="8" name="Picture 7" descr="20170816_15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391400" cy="5943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V="1">
            <a:off x="1257300" y="3619500"/>
            <a:ext cx="45720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71600" y="6172200"/>
            <a:ext cx="7350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Staircase of Sulphuric Acid is badly corroded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816_151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15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Base plate of sulphuric Acid Tank is corroded, proper action is required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705100" y="3695700"/>
            <a:ext cx="2362200" cy="1371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816_152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Dyke Wall of Sulphuric Acid tank requires repairmen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816_15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43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Bolt of the bellow flange is highly corroded at sulphuric</a:t>
            </a:r>
          </a:p>
          <a:p>
            <a:pPr algn="ctr"/>
            <a:r>
              <a:rPr lang="en-US" sz="2800" dirty="0" smtClean="0"/>
              <a:t>Acid tank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6_151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Effluent/Drain Acid pumping arrangement at sulphuric Acid Tank Area is missing </a:t>
            </a:r>
            <a:endParaRPr lang="en-US" sz="2400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52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43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Pipeline Support at sulphuric Acid export tank is improper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3352800" y="4267200"/>
            <a:ext cx="2438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505201" y="3200400"/>
            <a:ext cx="838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50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626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Vegetation growth observed at the periphery of Dyke wall at sulphuric acid export tank</a:t>
            </a:r>
            <a:endParaRPr lang="en-US" sz="2800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51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43600"/>
            <a:ext cx="892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Effluent/Drain Acid pumping arrangement is missing at Sulphuric Acid Export Tank </a:t>
            </a:r>
            <a:endParaRPr lang="en-US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r>
              <a:rPr lang="en-US" dirty="0" smtClean="0"/>
              <a:t>Ammonia gas Detectors at two different locations checked and verified.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Chlorination installation and chlorine scrubber of ammonia CT section has been checked thoroughly and Loopholes are identified.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Through field inspections and identifications of hazards and loopholes along with the status of previous audit report its compliance and </a:t>
            </a:r>
            <a:r>
              <a:rPr lang="en-US" smtClean="0"/>
              <a:t>new points </a:t>
            </a:r>
            <a:r>
              <a:rPr lang="en-US" dirty="0" smtClean="0"/>
              <a:t>are shown in the following slides with pictorial views. </a:t>
            </a:r>
            <a:endParaRPr lang="en-US" dirty="0"/>
          </a:p>
        </p:txBody>
      </p:sp>
      <p:pic>
        <p:nvPicPr>
          <p:cNvPr id="5" name="Picture 2" descr="Image result for iffco logo 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"/>
            <a:ext cx="1676399" cy="76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9144000" cy="990600"/>
          </a:xfrm>
        </p:spPr>
        <p:txBody>
          <a:bodyPr/>
          <a:lstStyle/>
          <a:p>
            <a:r>
              <a:rPr lang="en-US" dirty="0" smtClean="0"/>
              <a:t>Tank Pitting and nearby </a:t>
            </a:r>
            <a:r>
              <a:rPr lang="en-US" dirty="0" smtClean="0"/>
              <a:t>wetness </a:t>
            </a:r>
            <a:r>
              <a:rPr lang="en-US" dirty="0" smtClean="0"/>
              <a:t>observed in sulphuric Acid </a:t>
            </a:r>
            <a:r>
              <a:rPr lang="en-US" dirty="0" smtClean="0"/>
              <a:t>Tank-A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3314700" y="3771900"/>
            <a:ext cx="36576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76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4_150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Unwanted Scrap materials are falling at Phosphoric Acid Export tank</a:t>
            </a:r>
            <a:endParaRPr lang="en-US" sz="2400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6_143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4800" y="-304800"/>
            <a:ext cx="3505200" cy="4114800"/>
          </a:xfrm>
          <a:prstGeom prst="rect">
            <a:avLst/>
          </a:prstGeom>
        </p:spPr>
      </p:pic>
      <p:pic>
        <p:nvPicPr>
          <p:cNvPr id="5" name="Picture 4" descr="20170816_143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0"/>
            <a:ext cx="5029200" cy="3505200"/>
          </a:xfrm>
          <a:prstGeom prst="rect">
            <a:avLst/>
          </a:prstGeom>
        </p:spPr>
      </p:pic>
      <p:pic>
        <p:nvPicPr>
          <p:cNvPr id="6" name="Picture 5" descr="20170816_143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81400"/>
            <a:ext cx="6105466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39624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Unwanted</a:t>
            </a:r>
          </a:p>
          <a:p>
            <a:pPr algn="ctr"/>
            <a:r>
              <a:rPr lang="en-US" sz="2400" dirty="0" smtClean="0"/>
              <a:t>Scrap materials</a:t>
            </a:r>
          </a:p>
          <a:p>
            <a:pPr algn="ctr"/>
            <a:r>
              <a:rPr lang="en-US" sz="2400" dirty="0" smtClean="0"/>
              <a:t>Are placed at</a:t>
            </a:r>
          </a:p>
          <a:p>
            <a:pPr algn="ctr"/>
            <a:r>
              <a:rPr lang="en-US" sz="2400" dirty="0" smtClean="0"/>
              <a:t>Phosphoric Acid</a:t>
            </a:r>
          </a:p>
          <a:p>
            <a:pPr algn="ctr"/>
            <a:r>
              <a:rPr lang="en-US" sz="2400" dirty="0" smtClean="0"/>
              <a:t>Tank Base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6_143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8040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Corrosion and pitting observed at </a:t>
            </a:r>
            <a:r>
              <a:rPr lang="en-US" sz="2400" dirty="0" err="1" smtClean="0"/>
              <a:t>Fluorosilicic</a:t>
            </a:r>
            <a:r>
              <a:rPr lang="en-US" sz="2400" dirty="0" smtClean="0"/>
              <a:t> </a:t>
            </a:r>
            <a:r>
              <a:rPr lang="en-US" sz="2400" dirty="0" smtClean="0"/>
              <a:t>Acid Tank</a:t>
            </a:r>
            <a:endParaRPr lang="en-US" sz="2400" dirty="0"/>
          </a:p>
        </p:txBody>
      </p:sp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6_142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Proper Acid brick lining is required at Flurosilic Acid Tank area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543300" y="4076700"/>
            <a:ext cx="20574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816_142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52600" y="-1752600"/>
            <a:ext cx="56388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19800"/>
            <a:ext cx="8743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Proper Drainage system is missing for overflow line of Flurosilic Acid tank 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800600" y="4876800"/>
            <a:ext cx="1524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6438900" y="5067300"/>
            <a:ext cx="1524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421_144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27347" y="127347"/>
            <a:ext cx="5181602" cy="4926907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5715000"/>
            <a:ext cx="8915400" cy="91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Walkway rail and gratings were badly corroded, the same has been  replaced with SS</a:t>
            </a:r>
            <a:endParaRPr lang="en-US" dirty="0"/>
          </a:p>
        </p:txBody>
      </p:sp>
      <p:pic>
        <p:nvPicPr>
          <p:cNvPr id="6" name="Picture 5" descr="20170816_143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0"/>
            <a:ext cx="4191000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541020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5334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1485900" y="4686300"/>
            <a:ext cx="1143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5943600" y="3886200"/>
            <a:ext cx="19812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age result for iffco logo down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419_153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57200" y="457200"/>
            <a:ext cx="5181600" cy="4267200"/>
          </a:xfrm>
          <a:prstGeom prst="rect">
            <a:avLst/>
          </a:prstGeom>
        </p:spPr>
      </p:pic>
      <p:pic>
        <p:nvPicPr>
          <p:cNvPr id="6" name="Picture 5" descr="20170814_15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4800600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5715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Then Vegetation growth Was observed at Phosphoric Acid Export Tank</a:t>
            </a:r>
          </a:p>
          <a:p>
            <a:pPr algn="ctr"/>
            <a:r>
              <a:rPr lang="en-US" sz="2400" dirty="0" smtClean="0"/>
              <a:t>Now they are properly removed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33400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571500" y="4152900"/>
            <a:ext cx="2438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53340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rot="16200000" flipV="1">
            <a:off x="5660406" y="4016994"/>
            <a:ext cx="2438400" cy="19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Image result for iffco logo down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4999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421_152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4114800" cy="52578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dirty="0" smtClean="0"/>
              <a:t>Previously Gas Cylinders are not placed properly, Now it is properly placed and chained.</a:t>
            </a:r>
            <a:endParaRPr lang="en-US" dirty="0"/>
          </a:p>
        </p:txBody>
      </p:sp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838199"/>
          </a:xfrm>
          <a:prstGeom prst="rect">
            <a:avLst/>
          </a:prstGeom>
          <a:noFill/>
        </p:spPr>
      </p:pic>
      <p:pic>
        <p:nvPicPr>
          <p:cNvPr id="6" name="Picture 5" descr="20170817_140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52400" y="152400"/>
            <a:ext cx="5257800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533400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53340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114300" y="3543300"/>
            <a:ext cx="2971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5905500" y="4305300"/>
            <a:ext cx="1905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332287"/>
            <a:ext cx="5770562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6312" y="838200"/>
            <a:ext cx="5476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838200"/>
            <a:ext cx="5476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1981200"/>
            <a:ext cx="5476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4999" cy="761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7_1513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5562600" y="-1066800"/>
            <a:ext cx="25146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1"/>
            <a:ext cx="4419600" cy="2438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Pipeline support structures of Ammonia Tank-B </a:t>
            </a:r>
            <a:endParaRPr lang="en-US" sz="3600" dirty="0"/>
          </a:p>
        </p:txBody>
      </p:sp>
      <p:pic>
        <p:nvPicPr>
          <p:cNvPr id="9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4999" cy="761999"/>
          </a:xfrm>
          <a:prstGeom prst="rect">
            <a:avLst/>
          </a:prstGeom>
          <a:noFill/>
        </p:spPr>
      </p:pic>
      <p:pic>
        <p:nvPicPr>
          <p:cNvPr id="8" name="Picture 7" descr="20170809_140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409700" y="1257300"/>
            <a:ext cx="4267200" cy="693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4419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Now, the corroded Column Base is corrected and proper strengthening done.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3200400" y="4800600"/>
            <a:ext cx="40386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2667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Then, Condition of the foot base of vertical column at Tank-B.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6200000" flipV="1">
            <a:off x="7124700" y="2171700"/>
            <a:ext cx="838200" cy="3048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057400" y="0"/>
            <a:ext cx="3276600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Ammonia Tank-B</a:t>
            </a:r>
            <a:endParaRPr lang="en-US" sz="2400" dirty="0"/>
          </a:p>
        </p:txBody>
      </p:sp>
      <p:pic>
        <p:nvPicPr>
          <p:cNvPr id="4" name="Content Placeholder 3" descr="20170417_1513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34875" y="-873"/>
            <a:ext cx="3810000" cy="3811750"/>
          </a:xfrm>
        </p:spPr>
      </p:pic>
      <p:pic>
        <p:nvPicPr>
          <p:cNvPr id="8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5000" cy="8381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57600" y="3505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20170809_140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342900" y="1181100"/>
            <a:ext cx="6019800" cy="5334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>
            <a:off x="3352800" y="4267200"/>
            <a:ext cx="2209800" cy="1828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1752600" y="3505200"/>
            <a:ext cx="1676400" cy="838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2895600" y="3810000"/>
            <a:ext cx="990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86400" y="6019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Now,Strengthening Job is under Progress, Column is enforced with new plates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388620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Then, Condition of the Columns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4724400" y="2362200"/>
            <a:ext cx="2667000" cy="5334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417_151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72100" y="1943100"/>
            <a:ext cx="4876800" cy="2667000"/>
          </a:xfrm>
          <a:prstGeom prst="rect">
            <a:avLst/>
          </a:prstGeom>
        </p:spPr>
      </p:pic>
      <p:pic>
        <p:nvPicPr>
          <p:cNvPr id="6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838199"/>
          </a:xfrm>
          <a:prstGeom prst="rect">
            <a:avLst/>
          </a:prstGeom>
          <a:noFill/>
        </p:spPr>
      </p:pic>
      <p:pic>
        <p:nvPicPr>
          <p:cNvPr id="7" name="Picture 6" descr="20170809_140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0" y="-3"/>
            <a:ext cx="5029200" cy="586740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>
            <a:off x="2743200" y="2590800"/>
            <a:ext cx="2514600" cy="1371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2590800" y="1905000"/>
            <a:ext cx="2743200" cy="1447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76800" y="3048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Now, new support beam installed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56576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Then, corroded support beam in pipe rack near tank-B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7581900" y="4991100"/>
            <a:ext cx="1447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6248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Pipe Rack at Ammonia Tank-B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0"/>
            <a:ext cx="7239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Compressor House</a:t>
            </a:r>
            <a:endParaRPr lang="en-US" dirty="0"/>
          </a:p>
        </p:txBody>
      </p:sp>
      <p:pic>
        <p:nvPicPr>
          <p:cNvPr id="4" name="Content Placeholder 3" descr="20170417_14485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4572000" cy="5181600"/>
          </a:xfrm>
        </p:spPr>
      </p:pic>
      <p:pic>
        <p:nvPicPr>
          <p:cNvPr id="8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761999"/>
          </a:xfrm>
          <a:prstGeom prst="rect">
            <a:avLst/>
          </a:prstGeom>
          <a:noFill/>
        </p:spPr>
      </p:pic>
      <p:pic>
        <p:nvPicPr>
          <p:cNvPr id="7" name="Picture 6" descr="20170809_1349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52471" y="1152073"/>
            <a:ext cx="5163458" cy="441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943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Then, condition of the slabs in compressor house was in disorganized condition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5943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Now, the slabs are in organized condition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362200" y="5334000"/>
            <a:ext cx="10668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5943600" y="3581400"/>
            <a:ext cx="3276600" cy="1143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389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4999" cy="761999"/>
          </a:xfrm>
          <a:prstGeom prst="rect">
            <a:avLst/>
          </a:prstGeom>
          <a:noFill/>
        </p:spPr>
      </p:pic>
      <p:pic>
        <p:nvPicPr>
          <p:cNvPr id="5" name="Picture 4" descr="20170809_135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405234" y="1862437"/>
            <a:ext cx="3590331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800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Shed for pilot ignition Corrected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5715000" y="4648200"/>
            <a:ext cx="10668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New Points Marked at Ammonia Storage area</a:t>
            </a:r>
            <a:endParaRPr lang="en-US" sz="2000" dirty="0"/>
          </a:p>
        </p:txBody>
      </p:sp>
      <p:pic>
        <p:nvPicPr>
          <p:cNvPr id="4" name="Content Placeholder 3" descr="20170814_143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95498" y="-1485900"/>
            <a:ext cx="4953001" cy="9144002"/>
          </a:xfrm>
        </p:spPr>
      </p:pic>
      <p:sp>
        <p:nvSpPr>
          <p:cNvPr id="5" name="TextBox 4"/>
          <p:cNvSpPr txBox="1"/>
          <p:nvPr/>
        </p:nvSpPr>
        <p:spPr>
          <a:xfrm>
            <a:off x="228600" y="5715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Shoe support for 30 “ Vapor ammonia line in TANK-C is dislocated. The same is to be fixed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1638300" y="3314700"/>
            <a:ext cx="3733800" cy="1219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iffco logo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609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1282</TotalTime>
  <Words>703</Words>
  <Application>Microsoft Office PowerPoint</Application>
  <PresentationFormat>On-screen Show (4:3)</PresentationFormat>
  <Paragraphs>81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Apex</vt:lpstr>
      <vt:lpstr>Bitmap Image</vt:lpstr>
      <vt:lpstr>Slide 1</vt:lpstr>
      <vt:lpstr>Ammonia storage section</vt:lpstr>
      <vt:lpstr>Slide 3</vt:lpstr>
      <vt:lpstr>        Pipeline support structures of Ammonia Tank-B </vt:lpstr>
      <vt:lpstr>Ammonia Tank-B</vt:lpstr>
      <vt:lpstr>Slide 6</vt:lpstr>
      <vt:lpstr>Compressor House</vt:lpstr>
      <vt:lpstr>Slide 8</vt:lpstr>
      <vt:lpstr>New Points Marked at Ammonia Storage area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Chlorination installation at Ammonia Storage</vt:lpstr>
      <vt:lpstr>Chlorine installation at Raw Water treatment Plant</vt:lpstr>
      <vt:lpstr>Chlorination system at TG Cooling Tower.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P531</dc:creator>
  <cp:lastModifiedBy>P621</cp:lastModifiedBy>
  <cp:revision>151</cp:revision>
  <dcterms:created xsi:type="dcterms:W3CDTF">2017-04-20T04:06:21Z</dcterms:created>
  <dcterms:modified xsi:type="dcterms:W3CDTF">2017-10-27T12:56:10Z</dcterms:modified>
</cp:coreProperties>
</file>